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Montserrat"/>
      <p:regular r:id="rId26"/>
      <p:bold r:id="rId27"/>
      <p:italic r:id="rId28"/>
      <p:boldItalic r:id="rId29"/>
    </p:embeddedFont>
    <p:embeddedFont>
      <p:font typeface="Lato"/>
      <p:regular r:id="rId30"/>
      <p:bold r:id="rId31"/>
      <p:italic r:id="rId32"/>
      <p:boldItalic r:id="rId33"/>
    </p:embeddedFont>
    <p:embeddedFont>
      <p:font typeface="Average"/>
      <p:regular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Montserrat-italic.fntdata"/><Relationship Id="rId27" Type="http://schemas.openxmlformats.org/officeDocument/2006/relationships/font" Target="fonts/Montserra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bold.fntdata"/><Relationship Id="rId30" Type="http://schemas.openxmlformats.org/officeDocument/2006/relationships/font" Target="fonts/Lato-regular.fntdata"/><Relationship Id="rId11" Type="http://schemas.openxmlformats.org/officeDocument/2006/relationships/slide" Target="slides/slide6.xml"/><Relationship Id="rId33" Type="http://schemas.openxmlformats.org/officeDocument/2006/relationships/font" Target="fonts/Lato-boldItalic.fntdata"/><Relationship Id="rId10" Type="http://schemas.openxmlformats.org/officeDocument/2006/relationships/slide" Target="slides/slide5.xml"/><Relationship Id="rId32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Average-regular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pn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6" name="Google Shape;36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4" name="Google Shape;374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8" name="Google Shape;24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4" name="Google Shape;27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4" name="Google Shape;28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1" name="Google Shape;29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2" r="40110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3" l="14010" r="43287" t="35835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" name="Google Shape;128;p11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9" name="Google Shape;129;p1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1" name="Google Shape;131;p1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2" name="Google Shape;13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2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35" name="Google Shape;135;p1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2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2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2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2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3" name="Google Shape;153;p12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4" name="Google Shape;1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5" name="Google Shape;155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4" name="Google Shape;164;p13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65" name="Google Shape;165;p13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3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3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3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3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3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3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3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3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3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3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3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3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3" name="Google Shape;183;p1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87" name="Google Shape;187;p14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862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9" name="Google Shape;189;p14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90" name="Google Shape;19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91" name="Google Shape;191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7" name="Google Shape;197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" name="Google Shape;211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" name="Google Shape;215;p15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16" name="Google Shape;216;p15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7" name="Google Shape;217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8" name="Google Shape;218;p1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8" name="Google Shape;38;p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4"/>
          <p:cNvSpPr txBox="1"/>
          <p:nvPr>
            <p:ph idx="1" type="body"/>
          </p:nvPr>
        </p:nvSpPr>
        <p:spPr>
          <a:xfrm>
            <a:off x="0" y="0"/>
            <a:ext cx="9071400" cy="50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5" name="Google Shape;55;p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6" name="Google Shape;56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8" name="Google Shape;58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9" name="Google Shape;59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7" name="Google Shape;67;p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68" name="Google Shape;6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0" name="Google Shape;70;p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" name="Google Shape;71;p6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2" name="Google Shape;7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74" name="Google Shape;74;p7"/>
          <p:cNvPicPr preferRelativeResize="0"/>
          <p:nvPr/>
        </p:nvPicPr>
        <p:blipFill rotWithShape="1">
          <a:blip r:embed="rId2">
            <a:alphaModFix amt="80000"/>
          </a:blip>
          <a:srcRect b="25869" l="30472" r="30475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75" name="Google Shape;75;p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6" name="Google Shape;76;p7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7" name="Google Shape;7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8" name="Google Shape;78;p7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7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7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7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" name="Google Shape;82;p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83" name="Google Shape;83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" name="Google Shape;84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0" name="Google Shape;90;p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1" name="Google Shape;91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4" name="Google Shape;94;p8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5" name="Google Shape;95;p8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6" name="Google Shape;9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9" name="Google Shape;99;p9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5" name="Google Shape;105;p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6" name="Google Shape;106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" name="Google Shape;107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8" name="Google Shape;108;p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9" name="Google Shape;10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10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7" name="Google Shape;117;p1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18" name="Google Shape;118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0" name="Google Shape;120;p10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21" name="Google Shape;12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2" name="Google Shape;122;p10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Relationship Id="rId4" Type="http://schemas.openxmlformats.org/officeDocument/2006/relationships/image" Target="../media/image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Relationship Id="rId4" Type="http://schemas.openxmlformats.org/officeDocument/2006/relationships/image" Target="../media/image10.jpg"/><Relationship Id="rId5" Type="http://schemas.openxmlformats.org/officeDocument/2006/relationships/image" Target="../media/image7.jpg"/><Relationship Id="rId6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GB"/>
              <a:t>Economics Project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4480475" y="3084100"/>
            <a:ext cx="4074300" cy="17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Rahul Kumawat	      -B180635CS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>
                <a:latin typeface="Arial"/>
                <a:ea typeface="Arial"/>
                <a:cs typeface="Arial"/>
                <a:sym typeface="Arial"/>
              </a:rPr>
              <a:t> Samudrala Avinash  -B180409CS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T. Mohith Kumar       -B180299CS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Ritik Gautam            -B180630CS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 Tushar Kumar Patni -B180122CS</a:t>
            </a:r>
            <a:endParaRPr sz="14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Costs</a:t>
            </a:r>
            <a:endParaRPr/>
          </a:p>
        </p:txBody>
      </p:sp>
      <p:sp>
        <p:nvSpPr>
          <p:cNvPr id="313" name="Google Shape;313;p26"/>
          <p:cNvSpPr txBox="1"/>
          <p:nvPr>
            <p:ph idx="1" type="body"/>
          </p:nvPr>
        </p:nvSpPr>
        <p:spPr>
          <a:xfrm>
            <a:off x="390300" y="1567050"/>
            <a:ext cx="2249100" cy="17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700">
                <a:solidFill>
                  <a:srgbClr val="FCE5CD"/>
                </a:solidFill>
              </a:rPr>
              <a:t>Fixed Costs</a:t>
            </a:r>
            <a:endParaRPr sz="1700">
              <a:solidFill>
                <a:srgbClr val="FCE5C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700">
              <a:solidFill>
                <a:srgbClr val="FCE5CD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Cost is fixed for freemium services.</a:t>
            </a:r>
            <a:endParaRPr/>
          </a:p>
        </p:txBody>
      </p:sp>
      <p:sp>
        <p:nvSpPr>
          <p:cNvPr id="314" name="Google Shape;314;p26"/>
          <p:cNvSpPr txBox="1"/>
          <p:nvPr>
            <p:ph idx="2" type="body"/>
          </p:nvPr>
        </p:nvSpPr>
        <p:spPr>
          <a:xfrm>
            <a:off x="6358150" y="1567050"/>
            <a:ext cx="2316900" cy="26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700">
                <a:solidFill>
                  <a:srgbClr val="FCE5CD"/>
                </a:solidFill>
              </a:rPr>
              <a:t>Sunk Costs</a:t>
            </a:r>
            <a:endParaRPr sz="1700">
              <a:solidFill>
                <a:srgbClr val="FCE5C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700">
              <a:solidFill>
                <a:srgbClr val="FCE5CD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A marketing expense is a great example of sunk cost. Any amount of money you spend on marketing or advertising is money you won't get back or recover.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315" name="Google Shape;315;p26"/>
          <p:cNvSpPr txBox="1"/>
          <p:nvPr>
            <p:ph idx="1" type="body"/>
          </p:nvPr>
        </p:nvSpPr>
        <p:spPr>
          <a:xfrm>
            <a:off x="3392325" y="1567050"/>
            <a:ext cx="2249100" cy="18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700">
                <a:solidFill>
                  <a:srgbClr val="FCE5CD"/>
                </a:solidFill>
              </a:rPr>
              <a:t>Variable Costs</a:t>
            </a:r>
            <a:endParaRPr sz="1700">
              <a:solidFill>
                <a:srgbClr val="FCE5C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700">
              <a:solidFill>
                <a:srgbClr val="FCE5CD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Employee wages varies as per firm’s market situation(revenue).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316" name="Google Shape;316;p26"/>
          <p:cNvSpPr txBox="1"/>
          <p:nvPr/>
        </p:nvSpPr>
        <p:spPr>
          <a:xfrm>
            <a:off x="4918050" y="4480350"/>
            <a:ext cx="36822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Samudrala Avinash - B180409CS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	Mohith Kumar - B180299CS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7" name="Google Shape;317;p26"/>
          <p:cNvSpPr txBox="1"/>
          <p:nvPr>
            <p:ph idx="1" type="body"/>
          </p:nvPr>
        </p:nvSpPr>
        <p:spPr>
          <a:xfrm>
            <a:off x="500950" y="3180675"/>
            <a:ext cx="2249100" cy="176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700">
                <a:solidFill>
                  <a:srgbClr val="FCE5CD"/>
                </a:solidFill>
              </a:rPr>
              <a:t>Opportunity</a:t>
            </a:r>
            <a:r>
              <a:rPr lang="en-GB" sz="1700">
                <a:solidFill>
                  <a:srgbClr val="FCE5CD"/>
                </a:solidFill>
              </a:rPr>
              <a:t> Costs</a:t>
            </a:r>
            <a:endParaRPr sz="1700">
              <a:solidFill>
                <a:srgbClr val="FCE5C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700">
              <a:solidFill>
                <a:srgbClr val="FCE5CD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Leaving the secure jobs and choosing this kind of career.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Price Model</a:t>
            </a:r>
            <a:endParaRPr/>
          </a:p>
        </p:txBody>
      </p:sp>
      <p:sp>
        <p:nvSpPr>
          <p:cNvPr id="323" name="Google Shape;323;p27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-GB" sz="1400"/>
              <a:t>Ojo don’t have pricing set in stone.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Follows data-driven approach by testing various price points on their services.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Seasonal pattern is observed around the graduation times since the majority of clients are of this category.</a:t>
            </a:r>
            <a:endParaRPr sz="14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324" name="Google Shape;324;p27"/>
          <p:cNvSpPr txBox="1"/>
          <p:nvPr/>
        </p:nvSpPr>
        <p:spPr>
          <a:xfrm>
            <a:off x="5235350" y="4517250"/>
            <a:ext cx="37824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Samudrala Avinash - B180409CS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Cycle diagram for data driven approach for price model.</a:t>
            </a:r>
            <a:endParaRPr/>
          </a:p>
        </p:txBody>
      </p:sp>
      <p:sp>
        <p:nvSpPr>
          <p:cNvPr id="330" name="Google Shape;330;p28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Set a price point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28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Set a reasonable price point</a:t>
            </a:r>
            <a:endParaRPr b="0" i="0" sz="1000" u="none" cap="none" strike="noStrike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2" name="Google Shape;332;p28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Supply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28"/>
          <p:cNvSpPr txBox="1"/>
          <p:nvPr/>
        </p:nvSpPr>
        <p:spPr>
          <a:xfrm>
            <a:off x="7440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Make it available for clients</a:t>
            </a:r>
            <a:endParaRPr b="0" i="0" sz="1000" u="none" cap="none" strike="noStrike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28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Refine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8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Re-define the price point to target more clients.</a:t>
            </a:r>
            <a:endParaRPr b="0" i="0" sz="1000" u="none" cap="none" strike="noStrike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8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28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GB" sz="1000" u="none" cap="none" strike="noStrike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Analysis done as per price to clients ratio</a:t>
            </a:r>
            <a:endParaRPr b="0" i="0" sz="1000" u="none" cap="none" strike="noStrike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38" name="Google Shape;338;p28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39" name="Google Shape;339;p28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340" name="Google Shape;340;p28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sm" w="sm" type="none"/>
            <a:tailEnd len="sm" w="sm" type="none"/>
          </a:ln>
        </p:spPr>
      </p:cxnSp>
      <p:cxnSp>
        <p:nvCxnSpPr>
          <p:cNvPr id="341" name="Google Shape;341;p28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42" name="Google Shape;342;p28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8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8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28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6" name="Google Shape;346;p28"/>
          <p:cNvGrpSpPr/>
          <p:nvPr/>
        </p:nvGrpSpPr>
        <p:grpSpPr>
          <a:xfrm>
            <a:off x="3078687" y="2700858"/>
            <a:ext cx="737730" cy="737730"/>
            <a:chOff x="2920647" y="2157958"/>
            <a:chExt cx="827701" cy="827701"/>
          </a:xfrm>
        </p:grpSpPr>
        <p:sp>
          <p:nvSpPr>
            <p:cNvPr id="347" name="Google Shape;347;p28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372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28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9" name="Google Shape;349;p28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i="0" sz="1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0" name="Google Shape;350;p28"/>
          <p:cNvGrpSpPr/>
          <p:nvPr/>
        </p:nvGrpSpPr>
        <p:grpSpPr>
          <a:xfrm rot="-5400000">
            <a:off x="4225338" y="3802928"/>
            <a:ext cx="737730" cy="737730"/>
            <a:chOff x="2920647" y="2157958"/>
            <a:chExt cx="827701" cy="827701"/>
          </a:xfrm>
        </p:grpSpPr>
        <p:sp>
          <p:nvSpPr>
            <p:cNvPr id="351" name="Google Shape;351;p28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372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28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3" name="Google Shape;353;p28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i="0" sz="1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4" name="Google Shape;354;p28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55" name="Google Shape;355;p28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372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28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7" name="Google Shape;357;p28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i="0" sz="1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8" name="Google Shape;358;p28"/>
          <p:cNvGrpSpPr/>
          <p:nvPr/>
        </p:nvGrpSpPr>
        <p:grpSpPr>
          <a:xfrm rot="5400000">
            <a:off x="4193369" y="1569752"/>
            <a:ext cx="737730" cy="737730"/>
            <a:chOff x="2920647" y="2157958"/>
            <a:chExt cx="827701" cy="827701"/>
          </a:xfrm>
        </p:grpSpPr>
        <p:sp>
          <p:nvSpPr>
            <p:cNvPr id="359" name="Google Shape;359;p28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372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28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61" name="Google Shape;361;p28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en-GB" sz="16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i="0" sz="1600" u="none" cap="none" strike="noStrik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28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28"/>
          <p:cNvSpPr txBox="1"/>
          <p:nvPr/>
        </p:nvSpPr>
        <p:spPr>
          <a:xfrm>
            <a:off x="5260400" y="4649400"/>
            <a:ext cx="35736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Samudrala Avinash - B180409CS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9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2400"/>
              <a:buNone/>
            </a:pPr>
            <a:r>
              <a:rPr lang="en-GB"/>
              <a:t>Competition</a:t>
            </a:r>
            <a:endParaRPr/>
          </a:p>
        </p:txBody>
      </p:sp>
      <p:sp>
        <p:nvSpPr>
          <p:cNvPr id="369" name="Google Shape;369;p29"/>
          <p:cNvSpPr txBox="1"/>
          <p:nvPr>
            <p:ph idx="1" type="body"/>
          </p:nvPr>
        </p:nvSpPr>
        <p:spPr>
          <a:xfrm>
            <a:off x="1297500" y="1560050"/>
            <a:ext cx="5609700" cy="30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All the online learning platforms which focuses on the Graduate segment are the close competitors.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There are thousands of online learning communities which targets the same domain of clients with each company having its own price models and strategies.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Being passionate about what they believe and being agile in the approach followed helps them to sustain  the competitors.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Sustaining the competition and observing what our competitors do and figuring out one’s niche helps a lot while emerging as a startup.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offset_comp_442889_edtied2.jpg" id="370" name="Google Shape;370;p29"/>
          <p:cNvPicPr preferRelativeResize="0"/>
          <p:nvPr/>
        </p:nvPicPr>
        <p:blipFill rotWithShape="1">
          <a:blip r:embed="rId3">
            <a:alphaModFix/>
          </a:blip>
          <a:srcRect b="12949" l="40834" r="22817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371" name="Google Shape;371;p29"/>
          <p:cNvSpPr txBox="1"/>
          <p:nvPr/>
        </p:nvSpPr>
        <p:spPr>
          <a:xfrm>
            <a:off x="4751050" y="4575700"/>
            <a:ext cx="4258500" cy="5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Samudrala Avinash - B180409CS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		Mohith kumar - B180299CS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Future Norms of Ojo</a:t>
            </a:r>
            <a:endParaRPr/>
          </a:p>
        </p:txBody>
      </p:sp>
      <p:sp>
        <p:nvSpPr>
          <p:cNvPr id="377" name="Google Shape;377;p3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3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</a:rPr>
              <a:t>Getting as many users on board as possible in the kind of most cost-efficient way.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379" name="Google Shape;379;p3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3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</a:rPr>
              <a:t>Improving advertising and digital marketing for the better reach of paid products.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381" name="Google Shape;381;p3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3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</a:rPr>
              <a:t>Raising funds to next level.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383" name="Google Shape;383;p30"/>
          <p:cNvSpPr txBox="1"/>
          <p:nvPr/>
        </p:nvSpPr>
        <p:spPr>
          <a:xfrm>
            <a:off x="5060000" y="4533950"/>
            <a:ext cx="34569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Mohith kumar - B180299CS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389" name="Google Shape;389;p31"/>
          <p:cNvSpPr txBox="1"/>
          <p:nvPr>
            <p:ph idx="1" type="body"/>
          </p:nvPr>
        </p:nvSpPr>
        <p:spPr>
          <a:xfrm>
            <a:off x="3643925" y="1267125"/>
            <a:ext cx="4692600" cy="25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Entrepreneurship is all about being passionate and is a hard work.</a:t>
            </a:r>
            <a:endParaRPr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 sz="135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Being agile in your approach is really important in this field.</a:t>
            </a:r>
            <a:endParaRPr sz="135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50"/>
              <a:buFont typeface="Arial"/>
              <a:buChar char="●"/>
            </a:pPr>
            <a:r>
              <a:rPr lang="en-GB" sz="135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Need  a vision and belief.</a:t>
            </a:r>
            <a:endParaRPr sz="135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50"/>
              <a:buFont typeface="Arial"/>
              <a:buChar char="●"/>
            </a:pPr>
            <a:r>
              <a:rPr lang="en-GB" sz="135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Managing the economics around the firm and correcting the approach at breakdown is the crucial thing.</a:t>
            </a:r>
            <a:endParaRPr sz="135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50"/>
              <a:buFont typeface="Arial"/>
              <a:buChar char="●"/>
            </a:pPr>
            <a:r>
              <a:rPr lang="en-GB" sz="1350">
                <a:solidFill>
                  <a:srgbClr val="CACACA"/>
                </a:solidFill>
                <a:latin typeface="Arial"/>
                <a:ea typeface="Arial"/>
                <a:cs typeface="Arial"/>
                <a:sym typeface="Arial"/>
              </a:rPr>
              <a:t>Sustaining the competition while upgrading along with the current trends is the major key for firm's success.</a:t>
            </a:r>
            <a:endParaRPr sz="135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350"/>
              <a:buFont typeface="Arial"/>
              <a:buChar char="●"/>
            </a:pPr>
            <a:r>
              <a:t/>
            </a:r>
            <a:endParaRPr sz="1350">
              <a:solidFill>
                <a:srgbClr val="CACACA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35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31"/>
          <p:cNvSpPr txBox="1"/>
          <p:nvPr/>
        </p:nvSpPr>
        <p:spPr>
          <a:xfrm>
            <a:off x="5619450" y="4659200"/>
            <a:ext cx="33900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Mohith kumar - B180299CS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2"/>
          <p:cNvSpPr txBox="1"/>
          <p:nvPr>
            <p:ph type="title"/>
          </p:nvPr>
        </p:nvSpPr>
        <p:spPr>
          <a:xfrm>
            <a:off x="2984625" y="2058725"/>
            <a:ext cx="30633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i="1" lang="en-GB" sz="3200"/>
              <a:t>Thank you!</a:t>
            </a:r>
            <a:endParaRPr i="1" sz="3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TOC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Overview</a:t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Interviewee</a:t>
            </a:r>
            <a:endParaRPr b="0" i="0" sz="1400" u="none" cap="none" strike="noStrike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The Journey</a:t>
            </a:r>
            <a:endParaRPr b="0" i="0" sz="1400" u="none" cap="none" strike="noStrike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Target audience</a:t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Demand and Supply</a:t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Types of costs</a:t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Price model</a:t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5" y="2426100"/>
            <a:ext cx="30183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Competition</a:t>
            </a:r>
            <a:endParaRPr b="0" i="0" sz="1400" u="none" cap="none" strike="noStrike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80751" y="27803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18"/>
          <p:cNvSpPr txBox="1"/>
          <p:nvPr/>
        </p:nvSpPr>
        <p:spPr>
          <a:xfrm>
            <a:off x="4443275" y="2750350"/>
            <a:ext cx="30183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0" i="0" sz="1400" u="none" cap="none" strike="noStrike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18"/>
          <p:cNvSpPr txBox="1"/>
          <p:nvPr/>
        </p:nvSpPr>
        <p:spPr>
          <a:xfrm>
            <a:off x="4480750" y="4691200"/>
            <a:ext cx="3493500" cy="3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Rahul Kumawat - B180635CS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251" name="Google Shape;251;p19"/>
          <p:cNvSpPr txBox="1"/>
          <p:nvPr>
            <p:ph idx="1" type="body"/>
          </p:nvPr>
        </p:nvSpPr>
        <p:spPr>
          <a:xfrm>
            <a:off x="0" y="0"/>
            <a:ext cx="9071400" cy="50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-3238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Ojo  is a social learning community platform that seeks to empower,equip and inspire youth with knowledge they need to kickstart  their careers in the MENA (Middle East and North Africa ) region.</a:t>
            </a:r>
            <a:endParaRPr sz="1500"/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500"/>
          </a:p>
          <a:p>
            <a:pPr indent="-32385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Founded in July 2019.</a:t>
            </a:r>
            <a:endParaRPr sz="1500"/>
          </a:p>
          <a:p>
            <a:pPr indent="-323850" lvl="0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Platform to connect graduates to community,insights and careers .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252" name="Google Shape;252;p19"/>
          <p:cNvSpPr txBox="1"/>
          <p:nvPr/>
        </p:nvSpPr>
        <p:spPr>
          <a:xfrm>
            <a:off x="5778100" y="4642500"/>
            <a:ext cx="32649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Rahul Kumawat - B180635CS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b="1" i="1" lang="en-GB"/>
              <a:t>About Ojo</a:t>
            </a:r>
            <a:endParaRPr b="1" i="1"/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i="1"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i="1"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i="1" sz="18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i="1" sz="18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b="1" i="1" lang="en-GB" sz="1800"/>
              <a:t>Founded in July 2019.</a:t>
            </a:r>
            <a:endParaRPr b="1" i="1" sz="1800"/>
          </a:p>
        </p:txBody>
      </p:sp>
      <p:pic>
        <p:nvPicPr>
          <p:cNvPr id="259" name="Google Shape;259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56913" y="1511150"/>
            <a:ext cx="2284374" cy="1894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0"/>
          <p:cNvPicPr preferRelativeResize="0"/>
          <p:nvPr/>
        </p:nvPicPr>
        <p:blipFill rotWithShape="1">
          <a:blip r:embed="rId4">
            <a:alphaModFix/>
          </a:blip>
          <a:srcRect b="6896" l="0" r="0" t="0"/>
          <a:stretch/>
        </p:blipFill>
        <p:spPr>
          <a:xfrm>
            <a:off x="5637650" y="1512450"/>
            <a:ext cx="2139025" cy="1894976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0"/>
          <p:cNvSpPr txBox="1"/>
          <p:nvPr>
            <p:ph idx="2" type="body"/>
          </p:nvPr>
        </p:nvSpPr>
        <p:spPr>
          <a:xfrm>
            <a:off x="4933200" y="1210725"/>
            <a:ext cx="3403200" cy="32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b="1" i="1" sz="1800"/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300"/>
              <a:buNone/>
            </a:pPr>
            <a:r>
              <a:rPr b="1" i="1" lang="en-GB" sz="1800"/>
              <a:t>Target is to provide the secrets to success for landing your dream job in the MENA region.</a:t>
            </a:r>
            <a:endParaRPr b="1" i="1" sz="1800"/>
          </a:p>
        </p:txBody>
      </p:sp>
      <p:sp>
        <p:nvSpPr>
          <p:cNvPr id="262" name="Google Shape;262;p20"/>
          <p:cNvSpPr txBox="1"/>
          <p:nvPr/>
        </p:nvSpPr>
        <p:spPr>
          <a:xfrm>
            <a:off x="5285450" y="4801150"/>
            <a:ext cx="35487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Rahul Kumawat - B180635CS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Zainab Mohamaddi</a:t>
            </a:r>
            <a:endParaRPr/>
          </a:p>
        </p:txBody>
      </p:sp>
      <p:sp>
        <p:nvSpPr>
          <p:cNvPr id="268" name="Google Shape;268;p2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Co-Founder of Ojo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Expert on delivering technology-enabled learning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600"/>
              <a:t>Principal consultant and center of excellence lead in learning transformation at IBM</a:t>
            </a:r>
            <a:endParaRPr sz="1600"/>
          </a:p>
        </p:txBody>
      </p:sp>
      <p:pic>
        <p:nvPicPr>
          <p:cNvPr id="269" name="Google Shape;269;p21"/>
          <p:cNvPicPr preferRelativeResize="0"/>
          <p:nvPr/>
        </p:nvPicPr>
        <p:blipFill rotWithShape="1">
          <a:blip r:embed="rId3">
            <a:alphaModFix/>
          </a:blip>
          <a:srcRect b="-730" l="0" r="0" t="730"/>
          <a:stretch/>
        </p:blipFill>
        <p:spPr>
          <a:xfrm>
            <a:off x="4993550" y="1537050"/>
            <a:ext cx="3342849" cy="29112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21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271" name="Google Shape;271;p21"/>
          <p:cNvSpPr txBox="1"/>
          <p:nvPr/>
        </p:nvSpPr>
        <p:spPr>
          <a:xfrm>
            <a:off x="5143500" y="4634150"/>
            <a:ext cx="38577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Tushar kumar - B180122CS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2"/>
          <p:cNvSpPr txBox="1"/>
          <p:nvPr>
            <p:ph type="title"/>
          </p:nvPr>
        </p:nvSpPr>
        <p:spPr>
          <a:xfrm>
            <a:off x="1297500" y="416300"/>
            <a:ext cx="70389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i="1" lang="en-GB" sz="3900"/>
              <a:t>The Team</a:t>
            </a:r>
            <a:endParaRPr i="1" sz="3900"/>
          </a:p>
        </p:txBody>
      </p:sp>
      <p:pic>
        <p:nvPicPr>
          <p:cNvPr id="277" name="Google Shape;27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525" y="1555575"/>
            <a:ext cx="1980150" cy="198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8" name="Google Shape;278;p22"/>
          <p:cNvPicPr preferRelativeResize="0"/>
          <p:nvPr/>
        </p:nvPicPr>
        <p:blipFill rotWithShape="1">
          <a:blip r:embed="rId4">
            <a:alphaModFix/>
          </a:blip>
          <a:srcRect b="-15272" l="0" r="-15272" t="0"/>
          <a:stretch/>
        </p:blipFill>
        <p:spPr>
          <a:xfrm>
            <a:off x="2289525" y="1555575"/>
            <a:ext cx="2282475" cy="228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722150" y="1555575"/>
            <a:ext cx="2314575" cy="1980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423100" y="1555575"/>
            <a:ext cx="2178491" cy="200625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2"/>
          <p:cNvSpPr txBox="1"/>
          <p:nvPr/>
        </p:nvSpPr>
        <p:spPr>
          <a:xfrm>
            <a:off x="5143500" y="4625800"/>
            <a:ext cx="3807600" cy="4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Tushar kumar - B180122CS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The  Journey</a:t>
            </a:r>
            <a:endParaRPr/>
          </a:p>
        </p:txBody>
      </p:sp>
      <p:sp>
        <p:nvSpPr>
          <p:cNvPr id="287" name="Google Shape;287;p23"/>
          <p:cNvSpPr txBox="1"/>
          <p:nvPr>
            <p:ph idx="1" type="body"/>
          </p:nvPr>
        </p:nvSpPr>
        <p:spPr>
          <a:xfrm>
            <a:off x="1297500" y="1057925"/>
            <a:ext cx="7038900" cy="34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Left jobs in multinational companies like IBM,Deloitte etc..  and started entrepreneurship.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Initially office space were situated in WeWork (combine space for startups).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Started with delivering  free services.</a:t>
            </a:r>
            <a:endParaRPr sz="1500"/>
          </a:p>
          <a:p>
            <a:pPr indent="-3238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Upgraded their services to paid along with freemium services.</a:t>
            </a:r>
            <a:endParaRPr sz="1500"/>
          </a:p>
        </p:txBody>
      </p:sp>
      <p:sp>
        <p:nvSpPr>
          <p:cNvPr id="288" name="Google Shape;288;p23"/>
          <p:cNvSpPr txBox="1"/>
          <p:nvPr/>
        </p:nvSpPr>
        <p:spPr>
          <a:xfrm>
            <a:off x="5619450" y="4478825"/>
            <a:ext cx="34152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Tushar kumar - B180122CS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4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Target audience</a:t>
            </a:r>
            <a:endParaRPr/>
          </a:p>
        </p:txBody>
      </p:sp>
      <p:sp>
        <p:nvSpPr>
          <p:cNvPr id="294" name="Google Shape;294;p24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Majority of the Ojo’s clients are university graduates.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They also target students of all categories who is trying to start their careers.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offset_comp_267026.jpg" id="295" name="Google Shape;295;p24"/>
          <p:cNvPicPr preferRelativeResize="0"/>
          <p:nvPr/>
        </p:nvPicPr>
        <p:blipFill rotWithShape="1">
          <a:blip r:embed="rId3">
            <a:alphaModFix/>
          </a:blip>
          <a:srcRect b="-6207" l="39740" r="17180" t="41469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96" name="Google Shape;296;p24"/>
          <p:cNvPicPr preferRelativeResize="0"/>
          <p:nvPr/>
        </p:nvPicPr>
        <p:blipFill rotWithShape="1">
          <a:blip r:embed="rId4">
            <a:alphaModFix/>
          </a:blip>
          <a:srcRect b="-10133" l="28500" r="21974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97" name="Google Shape;297;p24"/>
          <p:cNvPicPr preferRelativeResize="0"/>
          <p:nvPr/>
        </p:nvPicPr>
        <p:blipFill rotWithShape="1">
          <a:blip r:embed="rId5">
            <a:alphaModFix/>
          </a:blip>
          <a:srcRect b="15476" l="23926" r="30738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98" name="Google Shape;298;p24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299" name="Google Shape;299;p24"/>
          <p:cNvSpPr txBox="1"/>
          <p:nvPr/>
        </p:nvSpPr>
        <p:spPr>
          <a:xfrm>
            <a:off x="3331575" y="4625800"/>
            <a:ext cx="3723900" cy="4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Mohith kumar - B180299CS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Demand and Supply</a:t>
            </a:r>
            <a:endParaRPr/>
          </a:p>
        </p:txBody>
      </p:sp>
      <p:sp>
        <p:nvSpPr>
          <p:cNvPr id="305" name="Google Shape;305;p25"/>
          <p:cNvSpPr txBox="1"/>
          <p:nvPr>
            <p:ph idx="1" type="body"/>
          </p:nvPr>
        </p:nvSpPr>
        <p:spPr>
          <a:xfrm>
            <a:off x="1297500" y="159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900">
                <a:solidFill>
                  <a:srgbClr val="00FFFF"/>
                </a:solidFill>
              </a:rPr>
              <a:t>Supply side</a:t>
            </a:r>
            <a:endParaRPr sz="1900">
              <a:solidFill>
                <a:srgbClr val="00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900">
              <a:solidFill>
                <a:srgbClr val="00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Reasonable prices for their services</a:t>
            </a:r>
            <a:endParaRPr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Freemium stuff is available</a:t>
            </a:r>
            <a:endParaRPr sz="14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Discounts to incentivize the clients</a:t>
            </a:r>
            <a:endParaRPr sz="1400"/>
          </a:p>
          <a:p>
            <a:pPr indent="0" lvl="0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/>
          </a:p>
        </p:txBody>
      </p:sp>
      <p:sp>
        <p:nvSpPr>
          <p:cNvPr id="306" name="Google Shape;306;p25"/>
          <p:cNvSpPr txBox="1"/>
          <p:nvPr>
            <p:ph idx="2" type="body"/>
          </p:nvPr>
        </p:nvSpPr>
        <p:spPr>
          <a:xfrm>
            <a:off x="4820746" y="1552575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900">
                <a:solidFill>
                  <a:srgbClr val="00FFFF"/>
                </a:solidFill>
              </a:rPr>
              <a:t>Demand side</a:t>
            </a:r>
            <a:endParaRPr sz="1900">
              <a:solidFill>
                <a:srgbClr val="00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900">
              <a:solidFill>
                <a:srgbClr val="00FFFF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Clients don’t have any bargaining power.</a:t>
            </a:r>
            <a:endParaRPr sz="1400"/>
          </a:p>
        </p:txBody>
      </p:sp>
      <p:sp>
        <p:nvSpPr>
          <p:cNvPr id="307" name="Google Shape;307;p25"/>
          <p:cNvSpPr txBox="1"/>
          <p:nvPr/>
        </p:nvSpPr>
        <p:spPr>
          <a:xfrm>
            <a:off x="4525600" y="4575700"/>
            <a:ext cx="40080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Made By: Samudrala Avinash - B180409CS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